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9" r:id="rId4"/>
    <p:sldId id="263" r:id="rId5"/>
    <p:sldId id="264" r:id="rId6"/>
    <p:sldId id="265" r:id="rId7"/>
    <p:sldId id="266" r:id="rId8"/>
    <p:sldId id="268" r:id="rId9"/>
    <p:sldId id="283" r:id="rId10"/>
    <p:sldId id="290" r:id="rId11"/>
    <p:sldId id="269" r:id="rId12"/>
    <p:sldId id="284" r:id="rId13"/>
    <p:sldId id="291" r:id="rId14"/>
    <p:sldId id="270" r:id="rId15"/>
    <p:sldId id="285" r:id="rId16"/>
    <p:sldId id="292" r:id="rId17"/>
    <p:sldId id="271" r:id="rId18"/>
    <p:sldId id="273" r:id="rId19"/>
    <p:sldId id="286" r:id="rId20"/>
    <p:sldId id="293" r:id="rId21"/>
    <p:sldId id="272" r:id="rId22"/>
    <p:sldId id="288" r:id="rId23"/>
    <p:sldId id="294" r:id="rId24"/>
    <p:sldId id="274" r:id="rId25"/>
    <p:sldId id="287" r:id="rId26"/>
    <p:sldId id="296" r:id="rId27"/>
    <p:sldId id="276" r:id="rId28"/>
    <p:sldId id="289" r:id="rId29"/>
    <p:sldId id="295" r:id="rId30"/>
    <p:sldId id="277" r:id="rId3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/>
      <a:tcStyle>
        <a:tcBdr/>
        <a:fill>
          <a:solidFill>
            <a:srgbClr val="FCE9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883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Texto do título</a:t>
            </a:r>
          </a:p>
        </p:txBody>
      </p:sp>
      <p:sp>
        <p:nvSpPr>
          <p:cNvPr id="12" name="Nível um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13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grafia 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arça‑real em voo a baixa altitude sobre uma praia com uma pequena vedação em primeiro plano"/>
          <p:cNvSpPr>
            <a:spLocks noGrp="1"/>
          </p:cNvSpPr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o do título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Texto do título</a:t>
            </a:r>
          </a:p>
        </p:txBody>
      </p:sp>
      <p:sp>
        <p:nvSpPr>
          <p:cNvPr id="40" name="Nível um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41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- to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49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marc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57" name="Nível um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58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marcas e fotograf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aminho de areia entre duas colinas que termina no mar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67" name="Nível um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68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rc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ível um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/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76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grafia 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aminho de areia entre duas colinas que termina no mar"/>
          <p:cNvSpPr>
            <a:spLocks noGrp="1"/>
          </p:cNvSpPr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Garça‑real em voo a baixa altitude sobre uma praia com uma pequena vedação em primeiro plano"/>
          <p:cNvSpPr>
            <a:spLocks noGrp="1"/>
          </p:cNvSpPr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Vista da praia e do mar de uma duna de areia com vegetação rasteira"/>
          <p:cNvSpPr>
            <a:spLocks noGrp="1"/>
          </p:cNvSpPr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Nível um…"/>
          <p:cNvSpPr txBox="1">
            <a:spLocks noGrp="1"/>
          </p:cNvSpPr>
          <p:nvPr>
            <p:ph type="body" sz="quarter" idx="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  <a:lvl2pPr marL="1025769" indent="-390769" algn="ctr">
              <a:spcBef>
                <a:spcPts val="0"/>
              </a:spcBef>
              <a:defRPr sz="3200" i="1"/>
            </a:lvl2pPr>
            <a:lvl3pPr marL="1660769" indent="-390769" algn="ctr">
              <a:spcBef>
                <a:spcPts val="0"/>
              </a:spcBef>
              <a:defRPr sz="3200" i="1"/>
            </a:lvl3pPr>
            <a:lvl4pPr marL="2295769" indent="-390769" algn="ctr">
              <a:spcBef>
                <a:spcPts val="0"/>
              </a:spcBef>
              <a:defRPr sz="3200" i="1"/>
            </a:lvl4pPr>
            <a:lvl5pPr marL="2930769" indent="-390769" algn="ctr">
              <a:spcBef>
                <a:spcPts val="0"/>
              </a:spcBef>
              <a:defRPr sz="3200" i="1"/>
            </a:lvl5pPr>
          </a:lstStyle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94" name="“Digite aqui uma citação.”"/>
          <p:cNvSpPr txBox="1">
            <a:spLocks noGrp="1"/>
          </p:cNvSpPr>
          <p:nvPr>
            <p:ph type="body" sz="quarter" idx="21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95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graf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Vista da praia e do mar de uma duna de areia com vegetação rasteira"/>
          <p:cNvSpPr>
            <a:spLocks noGrp="1"/>
          </p:cNvSpPr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Texto do título</a:t>
            </a:r>
          </a:p>
        </p:txBody>
      </p:sp>
      <p:sp>
        <p:nvSpPr>
          <p:cNvPr id="3" name="Nível um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4" name="Número do diapositivo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761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396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5031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666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Modelação Geométrica e Generativa"/>
          <p:cNvSpPr txBox="1">
            <a:spLocks noGrp="1"/>
          </p:cNvSpPr>
          <p:nvPr>
            <p:ph type="subTitle" sz="quarter" idx="1"/>
          </p:nvPr>
        </p:nvSpPr>
        <p:spPr>
          <a:xfrm>
            <a:off x="55662" y="9753113"/>
            <a:ext cx="24272676" cy="1721335"/>
          </a:xfrm>
          <a:prstGeom prst="rect">
            <a:avLst/>
          </a:prstGeom>
          <a:effectLst>
            <a:outerShdw blurRad="165100" dist="107197" dir="2700000" rotWithShape="0">
              <a:srgbClr val="000000">
                <a:alpha val="49800"/>
              </a:srgbClr>
            </a:outerShdw>
          </a:effectLst>
        </p:spPr>
        <p:txBody>
          <a:bodyPr>
            <a:normAutofit fontScale="32500" lnSpcReduction="20000"/>
          </a:bodyPr>
          <a:lstStyle>
            <a:lvl1pPr defTabSz="817244">
              <a:defRPr sz="10700" b="1">
                <a:gradFill flip="none" rotWithShape="1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pt-PT" sz="27100" dirty="0"/>
              <a:t>Modelação Geométrica Generativa</a:t>
            </a:r>
            <a:br>
              <a:rPr lang="pt-PT" dirty="0"/>
            </a:br>
            <a:endParaRPr lang="pt-PT" dirty="0"/>
          </a:p>
          <a:p>
            <a:endParaRPr dirty="0"/>
          </a:p>
        </p:txBody>
      </p:sp>
      <p:grpSp>
        <p:nvGrpSpPr>
          <p:cNvPr id="124" name="Agrupar"/>
          <p:cNvGrpSpPr/>
          <p:nvPr/>
        </p:nvGrpSpPr>
        <p:grpSpPr>
          <a:xfrm>
            <a:off x="253663" y="11778498"/>
            <a:ext cx="24026924" cy="1919036"/>
            <a:chOff x="-2" y="-1"/>
            <a:chExt cx="24026923" cy="1919035"/>
          </a:xfrm>
        </p:grpSpPr>
        <p:sp>
          <p:nvSpPr>
            <p:cNvPr id="120" name="Linha"/>
            <p:cNvSpPr/>
            <p:nvPr/>
          </p:nvSpPr>
          <p:spPr>
            <a:xfrm>
              <a:off x="-2" y="-1"/>
              <a:ext cx="23876674" cy="1"/>
            </a:xfrm>
            <a:prstGeom prst="line">
              <a:avLst/>
            </a:prstGeom>
            <a:noFill/>
            <a:ln w="25400" cap="flat">
              <a:solidFill>
                <a:srgbClr val="D5D5D5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pic>
          <p:nvPicPr>
            <p:cNvPr id="121" name="Logotipo_Faculdade Arquitetura_UL_alta resoluá∆o_ white letters.jpg" descr="Logotipo_Faculdade Arquitetura_UL_alta resoluá∆o_ white letters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5283" y="154551"/>
              <a:ext cx="3493173" cy="1674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2" name="ULISBOA.jpg" descr="ULISBOA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66" y="64830"/>
              <a:ext cx="5080003" cy="18542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3" name="Mestrado Integrado em Arquitectura…"/>
            <p:cNvSpPr txBox="1"/>
            <p:nvPr/>
          </p:nvSpPr>
          <p:spPr>
            <a:xfrm>
              <a:off x="17465287" y="248138"/>
              <a:ext cx="6561634" cy="14875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rPr dirty="0" err="1"/>
                <a:t>Mestrado</a:t>
              </a:r>
              <a:r>
                <a:rPr dirty="0"/>
                <a:t> </a:t>
              </a:r>
              <a:r>
                <a:rPr dirty="0" err="1"/>
                <a:t>Integrado</a:t>
              </a:r>
              <a:r>
                <a:rPr dirty="0"/>
                <a:t> </a:t>
              </a:r>
              <a:r>
                <a:rPr dirty="0" err="1"/>
                <a:t>em</a:t>
              </a:r>
              <a:r>
                <a:rPr dirty="0"/>
                <a:t> </a:t>
              </a:r>
              <a:r>
                <a:rPr dirty="0" err="1"/>
                <a:t>Arquitectura</a:t>
              </a:r>
              <a:endParaRPr dirty="0"/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rPr dirty="0"/>
                <a:t>Ano </a:t>
              </a:r>
              <a:r>
                <a:rPr dirty="0" err="1"/>
                <a:t>Lectivo</a:t>
              </a:r>
              <a:r>
                <a:rPr dirty="0"/>
                <a:t> 2025-2025 </a:t>
              </a:r>
              <a:r>
                <a:rPr lang="pt-PT" dirty="0"/>
                <a:t>2</a:t>
              </a:r>
              <a:r>
                <a:rPr dirty="0"/>
                <a:t>º </a:t>
              </a:r>
              <a:r>
                <a:rPr dirty="0" err="1"/>
                <a:t>Semestre</a:t>
              </a:r>
              <a:endParaRPr dirty="0"/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rPr dirty="0" err="1"/>
                <a:t>Docente</a:t>
              </a:r>
              <a:r>
                <a:rPr dirty="0"/>
                <a:t> - Nuno Alão              2º Ano  </a:t>
              </a:r>
            </a:p>
          </p:txBody>
        </p: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Nome e Apelidos do Aluno"/>
          <p:cNvSpPr txBox="1">
            <a:spLocks noGrp="1"/>
          </p:cNvSpPr>
          <p:nvPr>
            <p:ph type="subTitle" sz="quarter" idx="1"/>
          </p:nvPr>
        </p:nvSpPr>
        <p:spPr>
          <a:xfrm>
            <a:off x="-2" y="9770047"/>
            <a:ext cx="24384004" cy="1721335"/>
          </a:xfrm>
          <a:prstGeom prst="rect">
            <a:avLst/>
          </a:prstGeom>
          <a:solidFill>
            <a:srgbClr val="D5D5D5"/>
          </a:solidFill>
        </p:spPr>
        <p:txBody>
          <a:bodyPr anchor="ctr"/>
          <a:lstStyle/>
          <a:p>
            <a:pPr lvl="1" algn="l">
              <a:defRPr sz="10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dirty="0"/>
              <a:t>         </a:t>
            </a:r>
            <a:r>
              <a:rPr lang="pt-PT" dirty="0"/>
              <a:t>Duarte Marques Henriques</a:t>
            </a:r>
            <a:endParaRPr sz="6400" cap="small" dirty="0"/>
          </a:p>
        </p:txBody>
      </p:sp>
      <p:grpSp>
        <p:nvGrpSpPr>
          <p:cNvPr id="129" name="Foto do Aluno"/>
          <p:cNvGrpSpPr/>
          <p:nvPr/>
        </p:nvGrpSpPr>
        <p:grpSpPr>
          <a:xfrm>
            <a:off x="14238002" y="-9138"/>
            <a:ext cx="10126863" cy="9773603"/>
            <a:chOff x="0" y="0"/>
            <a:chExt cx="10126862" cy="9773601"/>
          </a:xfrm>
        </p:grpSpPr>
        <p:sp>
          <p:nvSpPr>
            <p:cNvPr id="127" name="Retângulo"/>
            <p:cNvSpPr/>
            <p:nvPr/>
          </p:nvSpPr>
          <p:spPr>
            <a:xfrm>
              <a:off x="-1" y="-1"/>
              <a:ext cx="10126864" cy="9773603"/>
            </a:xfrm>
            <a:prstGeom prst="rect">
              <a:avLst/>
            </a:prstGeom>
            <a:solidFill>
              <a:srgbClr val="EEF0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" name="Foto do Aluno"/>
            <p:cNvSpPr txBox="1"/>
            <p:nvPr/>
          </p:nvSpPr>
          <p:spPr>
            <a:xfrm>
              <a:off x="-1" y="4645044"/>
              <a:ext cx="10126864" cy="4835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200">
                  <a:solidFill>
                    <a:srgbClr val="FFFFFF"/>
                  </a:solidFill>
                </a:defRPr>
              </a:lvl1pPr>
            </a:lstStyle>
            <a:p>
              <a:r>
                <a:t>Foto do Aluno</a:t>
              </a:r>
            </a:p>
          </p:txBody>
        </p:sp>
      </p:grpSp>
      <p:sp>
        <p:nvSpPr>
          <p:cNvPr id="130" name="20170000"/>
          <p:cNvSpPr txBox="1"/>
          <p:nvPr/>
        </p:nvSpPr>
        <p:spPr>
          <a:xfrm>
            <a:off x="2191878" y="7018866"/>
            <a:ext cx="11823942" cy="299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indent="914400" defTabSz="2257720">
              <a:defRPr sz="19000">
                <a:solidFill>
                  <a:srgbClr val="D5D5D5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dirty="0"/>
              <a:t>2024</a:t>
            </a:r>
            <a:r>
              <a:rPr lang="pt-PT" dirty="0"/>
              <a:t>1285</a:t>
            </a:r>
            <a:endParaRPr dirty="0"/>
          </a:p>
        </p:txBody>
      </p:sp>
      <p:grpSp>
        <p:nvGrpSpPr>
          <p:cNvPr id="136" name="Agrupar"/>
          <p:cNvGrpSpPr/>
          <p:nvPr/>
        </p:nvGrpSpPr>
        <p:grpSpPr>
          <a:xfrm>
            <a:off x="253663" y="11778498"/>
            <a:ext cx="24026924" cy="1919036"/>
            <a:chOff x="-2" y="-1"/>
            <a:chExt cx="24026923" cy="1919035"/>
          </a:xfrm>
        </p:grpSpPr>
        <p:sp>
          <p:nvSpPr>
            <p:cNvPr id="131" name="Linha"/>
            <p:cNvSpPr/>
            <p:nvPr/>
          </p:nvSpPr>
          <p:spPr>
            <a:xfrm>
              <a:off x="-2" y="-1"/>
              <a:ext cx="23876674" cy="1"/>
            </a:xfrm>
            <a:prstGeom prst="line">
              <a:avLst/>
            </a:prstGeom>
            <a:noFill/>
            <a:ln w="25400" cap="flat">
              <a:solidFill>
                <a:srgbClr val="D5D5D5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pic>
          <p:nvPicPr>
            <p:cNvPr id="132" name="Logotipo_Faculdade Arquitetura_UL_alta resoluá∆o_ white letters.jpg" descr="Logotipo_Faculdade Arquitetura_UL_alta resoluá∆o_ white letters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5283" y="154551"/>
              <a:ext cx="3493173" cy="1674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3" name="ULISBOA.jpg" descr="ULISBOA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66" y="64830"/>
              <a:ext cx="5080003" cy="18542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4" name="MGeG"/>
            <p:cNvSpPr txBox="1"/>
            <p:nvPr/>
          </p:nvSpPr>
          <p:spPr>
            <a:xfrm>
              <a:off x="10501403" y="98849"/>
              <a:ext cx="5809517" cy="17213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165100" dist="107197" dir="2700000" rotWithShape="0">
                <a:srgbClr val="000000">
                  <a:alpha val="498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rmAutofit lnSpcReduction="10000"/>
            </a:bodyPr>
            <a:lstStyle>
              <a:lvl1pPr defTabSz="817244">
                <a:defRPr sz="10700" b="1">
                  <a:gradFill flip="none" rotWithShape="1"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r>
                <a:rPr lang="pt-PT" dirty="0"/>
                <a:t>MGG</a:t>
              </a:r>
              <a:endParaRPr dirty="0"/>
            </a:p>
          </p:txBody>
        </p:sp>
        <p:sp>
          <p:nvSpPr>
            <p:cNvPr id="135" name="Mestrado Integrado em Arquitectura…"/>
            <p:cNvSpPr txBox="1"/>
            <p:nvPr/>
          </p:nvSpPr>
          <p:spPr>
            <a:xfrm>
              <a:off x="17465287" y="248138"/>
              <a:ext cx="6561634" cy="14875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rPr dirty="0" err="1"/>
                <a:t>Mestrado</a:t>
              </a:r>
              <a:r>
                <a:rPr dirty="0"/>
                <a:t> </a:t>
              </a:r>
              <a:r>
                <a:rPr dirty="0" err="1"/>
                <a:t>Integrado</a:t>
              </a:r>
              <a:r>
                <a:rPr dirty="0"/>
                <a:t> </a:t>
              </a:r>
              <a:r>
                <a:rPr dirty="0" err="1"/>
                <a:t>em</a:t>
              </a:r>
              <a:r>
                <a:rPr dirty="0"/>
                <a:t> </a:t>
              </a:r>
              <a:r>
                <a:rPr dirty="0" err="1"/>
                <a:t>Arquitectura</a:t>
              </a:r>
              <a:endParaRPr dirty="0"/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rPr dirty="0"/>
                <a:t>Ano </a:t>
              </a:r>
              <a:r>
                <a:rPr dirty="0" err="1"/>
                <a:t>Lectivo</a:t>
              </a:r>
              <a:r>
                <a:rPr dirty="0"/>
                <a:t> 2025-2026 </a:t>
              </a:r>
              <a:r>
                <a:rPr lang="pt-PT" dirty="0"/>
                <a:t>2</a:t>
              </a:r>
              <a:r>
                <a:rPr dirty="0"/>
                <a:t>º </a:t>
              </a:r>
              <a:r>
                <a:rPr dirty="0" err="1"/>
                <a:t>Semestre</a:t>
              </a:r>
              <a:endParaRPr dirty="0"/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rPr dirty="0" err="1"/>
                <a:t>Docente</a:t>
              </a:r>
              <a:r>
                <a:rPr dirty="0"/>
                <a:t> - Nuno Alão              2º Ano  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6C55B2D-DCF3-2FFC-7015-D8DCE04582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2301" y="39197"/>
            <a:ext cx="7318263" cy="975768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/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/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/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dirty="0"/>
                <a:t> </a:t>
              </a: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D962D79-C3D9-6DA7-B5D6-2F8A80FED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569" y="807549"/>
            <a:ext cx="9916170" cy="1017115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F565F-730F-604B-E3F7-6EBD7864E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010EBA44-15E2-A2D6-9A3A-06BB4203FB2B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1E5943BF-8CDF-F8E5-CE04-C87A7D0CB4D4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DDA58443-FD27-735F-824B-49CE38F0C044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dirty="0"/>
                <a:t> </a:t>
              </a: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171806D-23AB-3D5A-0D43-07DCD5BDB8B3}"/>
              </a:ext>
            </a:extLst>
          </p:cNvPr>
          <p:cNvSpPr txBox="1"/>
          <p:nvPr/>
        </p:nvSpPr>
        <p:spPr>
          <a:xfrm>
            <a:off x="477078" y="894969"/>
            <a:ext cx="6877879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7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TETAEDRO: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C7FB45-A571-65D8-05F9-FF9797814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70" y="2909646"/>
            <a:ext cx="12885827" cy="61117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C63D33-2044-D9A0-899F-9978AE6FB41E}"/>
              </a:ext>
            </a:extLst>
          </p:cNvPr>
          <p:cNvSpPr txBox="1"/>
          <p:nvPr/>
        </p:nvSpPr>
        <p:spPr>
          <a:xfrm>
            <a:off x="14391862" y="2909646"/>
            <a:ext cx="6480312" cy="31700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742950" indent="-742950" algn="l">
              <a:buAutoNum type="arabicPeriod"/>
            </a:pPr>
            <a:r>
              <a:rPr lang="pt-PT" sz="4000" b="1" dirty="0"/>
              <a:t>Definição do Tetraedro</a:t>
            </a:r>
          </a:p>
          <a:p>
            <a:pPr marL="742950" indent="-742950" algn="l">
              <a:buAutoNum type="arabicPeriod"/>
            </a:pPr>
            <a:endParaRPr lang="pt-PT" sz="4000" b="1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pt-PT" dirty="0">
                <a:effectLst/>
              </a:rPr>
              <a:t>Tem </a:t>
            </a:r>
            <a:r>
              <a:rPr lang="pt-PT" b="1" dirty="0">
                <a:effectLst/>
              </a:rPr>
              <a:t>4 faces triangulares equiláteras</a:t>
            </a:r>
            <a:r>
              <a:rPr lang="pt-PT" dirty="0">
                <a:effectLst/>
              </a:rPr>
              <a:t>, todas iguais.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pt-PT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pt-PT" dirty="0">
                <a:effectLst/>
              </a:rPr>
              <a:t>Cada vértice junta </a:t>
            </a:r>
            <a:r>
              <a:rPr lang="pt-PT" b="1" dirty="0">
                <a:effectLst/>
              </a:rPr>
              <a:t>3 faces</a:t>
            </a:r>
            <a:r>
              <a:rPr lang="pt-PT" dirty="0">
                <a:effectLst/>
              </a:rPr>
              <a:t>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9475116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F5076-C1E5-6E26-3E27-F136F8F5B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F0F694D4-9950-2006-4692-2269E8DAA30F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6A99CF93-0A3A-7D28-EFC6-84B54BFEF340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58CDF1DE-8F2B-DA0F-6A3F-E181A8185A95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dirty="0"/>
                <a:t> </a:t>
              </a: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2270D02-A798-5C8A-A666-56C5418AC2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61" y="3099258"/>
            <a:ext cx="10150720" cy="59669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0F09BE-4D43-F1F5-9169-C26153C60866}"/>
              </a:ext>
            </a:extLst>
          </p:cNvPr>
          <p:cNvSpPr txBox="1"/>
          <p:nvPr/>
        </p:nvSpPr>
        <p:spPr>
          <a:xfrm>
            <a:off x="1371600" y="1381378"/>
            <a:ext cx="960120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PT" sz="6000" dirty="0"/>
              <a:t>TETAEDRO TRONCADO:</a:t>
            </a:r>
            <a:endParaRPr kumimoji="0" lang="pt-PT" sz="6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97F9A1-0A36-9E71-5E75-D935116EDC5E}"/>
              </a:ext>
            </a:extLst>
          </p:cNvPr>
          <p:cNvSpPr txBox="1"/>
          <p:nvPr/>
        </p:nvSpPr>
        <p:spPr>
          <a:xfrm>
            <a:off x="12192000" y="2823605"/>
            <a:ext cx="11602278" cy="40934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742950" indent="-742950" algn="l">
              <a:buAutoNum type="arabicPeriod"/>
            </a:pPr>
            <a:r>
              <a:rPr lang="pt-PT" sz="4000" b="1" dirty="0"/>
              <a:t>O que é o Tetraedro Truncado</a:t>
            </a:r>
          </a:p>
          <a:p>
            <a:pPr marL="742950" indent="-742950" algn="l">
              <a:buAutoNum type="arabicPeriod"/>
            </a:pPr>
            <a:endParaRPr lang="pt-PT" sz="4000" b="1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pt-PT" dirty="0">
                <a:effectLst/>
              </a:rPr>
              <a:t>É obtido ao cortar os vértices de um tetraedro regular.</a:t>
            </a:r>
            <a:endParaRPr lang="pt-PT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pt-PT" dirty="0">
                <a:effectLst/>
              </a:rPr>
              <a:t>Tem </a:t>
            </a:r>
            <a:r>
              <a:rPr lang="pt-PT" b="1" dirty="0">
                <a:effectLst/>
              </a:rPr>
              <a:t>8 faces</a:t>
            </a:r>
            <a:r>
              <a:rPr lang="pt-PT" dirty="0">
                <a:effectLst/>
              </a:rPr>
              <a:t>:</a:t>
            </a:r>
            <a:endParaRPr lang="pt-PT" dirty="0"/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pt-PT" b="1" dirty="0">
                <a:effectLst/>
              </a:rPr>
              <a:t>4 hexágonos regulares</a:t>
            </a:r>
            <a:endParaRPr lang="pt-PT" dirty="0"/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pt-PT" b="1" dirty="0">
                <a:effectLst/>
              </a:rPr>
              <a:t>4 triângulos equiláteros</a:t>
            </a:r>
            <a:endParaRPr lang="pt-PT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pt-PT" dirty="0">
                <a:effectLst/>
              </a:rPr>
              <a:t>É um poliedro </a:t>
            </a:r>
            <a:r>
              <a:rPr lang="pt-PT" b="1" dirty="0">
                <a:effectLst/>
              </a:rPr>
              <a:t>semelhante ao tetraedro</a:t>
            </a:r>
            <a:r>
              <a:rPr lang="pt-PT" dirty="0">
                <a:effectLst/>
              </a:rPr>
              <a:t>, mas mais complexo e simétrico.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8786352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7B74A-1817-650D-3DCB-429262A7D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EAD2301D-65AC-A50D-09B6-0DAFE5E2342F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5F53AE62-8038-C1FA-57F9-AFAD5D6589B7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2ED87304-B65A-CE7C-5590-A7760EFBF856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dirty="0"/>
                <a:t> </a:t>
              </a: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232EBAE-3BBF-6D7D-21A8-2FAF9BC6FA70}"/>
              </a:ext>
            </a:extLst>
          </p:cNvPr>
          <p:cNvSpPr txBox="1"/>
          <p:nvPr/>
        </p:nvSpPr>
        <p:spPr>
          <a:xfrm>
            <a:off x="10972799" y="2328347"/>
            <a:ext cx="12582940" cy="74892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Começou-se por criar um tetraedro regular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ou seja, uma pirâmide triangular onde todas as arestas têm o mesmo comprimento.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Usou-se o comando </a:t>
            </a:r>
            <a:r>
              <a:rPr lang="pt-PT" altLang="pt-PT" sz="3200" b="1" i="1" dirty="0">
                <a:solidFill>
                  <a:schemeClr val="tx1"/>
                </a:solidFill>
                <a:latin typeface="Arial" panose="020B0604020202020204" pitchFamily="34" charset="0"/>
              </a:rPr>
              <a:t>Divide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 para dividir cada aresta do tetraedro em três partes iguais.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A divisão gerou três pontos de referência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 nas arestas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Com esses três pontos foi desenhada uma polyline triangular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formando um pequeno triângulo que marca a zona a remover.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Este procedimento foi repetido para todos os outros vértices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criando um triângulo de corte em cada um deles (ARRAY POLAR).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Aplicou-se o comando </a:t>
            </a:r>
            <a:r>
              <a:rPr lang="pt-PT" altLang="pt-PT" sz="3200" b="1" i="1" dirty="0">
                <a:solidFill>
                  <a:schemeClr val="tx1"/>
                </a:solidFill>
                <a:latin typeface="Arial" panose="020B0604020202020204" pitchFamily="34" charset="0"/>
              </a:rPr>
              <a:t>WireCut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 para realizar os cortes.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Cada vértice do tetraedro foi então cortado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utilizando as polylines triangulares como guias para definir o plano de corte.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Ao remover as pontas dos vértices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o sólido resultante passou a ser o </a:t>
            </a: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tetraedro truncado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com as extremidades achatadas.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568C7D-F63D-6E3D-E09B-3DEA9D7024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289" y="664910"/>
            <a:ext cx="4380899" cy="45006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C77EA0-15EA-4070-ECC9-C32E43131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998" y="5480873"/>
            <a:ext cx="5845047" cy="56926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DB30AF-A1C9-3187-1911-C00CB1CCDE49}"/>
              </a:ext>
            </a:extLst>
          </p:cNvPr>
          <p:cNvSpPr txBox="1"/>
          <p:nvPr/>
        </p:nvSpPr>
        <p:spPr>
          <a:xfrm>
            <a:off x="11787809" y="904401"/>
            <a:ext cx="993913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5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PROCESSO</a:t>
            </a:r>
          </a:p>
        </p:txBody>
      </p:sp>
    </p:spTree>
    <p:extLst>
      <p:ext uri="{BB962C8B-B14F-4D97-AF65-F5344CB8AC3E}">
        <p14:creationId xmlns:p14="http://schemas.microsoft.com/office/powerpoint/2010/main" val="51500027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CD02B-DF00-DEC4-85FF-7E977E544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DC82A4D4-5E52-1CAF-99F1-674DA547C76D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C5C6F160-ED2D-9B4D-7523-9E89F2AFF50D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2C3A59DD-DE16-BB62-763B-369835B1DCFF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dirty="0"/>
                <a:t> </a:t>
              </a: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EC340CF-FDB6-4B3F-D323-EFC0D3F25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21" y="3032005"/>
            <a:ext cx="10181202" cy="59822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4771B7-7142-6C0A-B331-6216104A7A85}"/>
              </a:ext>
            </a:extLst>
          </p:cNvPr>
          <p:cNvSpPr txBox="1"/>
          <p:nvPr/>
        </p:nvSpPr>
        <p:spPr>
          <a:xfrm>
            <a:off x="1331843" y="1683587"/>
            <a:ext cx="4591879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6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HEXAEDRO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96623F-937F-A820-4E01-425DF1356850}"/>
              </a:ext>
            </a:extLst>
          </p:cNvPr>
          <p:cNvSpPr txBox="1"/>
          <p:nvPr/>
        </p:nvSpPr>
        <p:spPr>
          <a:xfrm>
            <a:off x="11608905" y="3032005"/>
            <a:ext cx="7017024" cy="40934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742950" indent="-742950" algn="l">
              <a:buAutoNum type="arabicPeriod"/>
            </a:pPr>
            <a:r>
              <a:rPr lang="pt-PT" sz="4000" b="1" dirty="0"/>
              <a:t>Definição</a:t>
            </a:r>
          </a:p>
          <a:p>
            <a:pPr marL="742950" indent="-742950" algn="l">
              <a:buAutoNum type="arabicPeriod"/>
            </a:pPr>
            <a:endParaRPr lang="pt-PT" sz="4000" b="1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pt-PT" dirty="0">
                <a:effectLst/>
              </a:rPr>
              <a:t>É mais conhecido como </a:t>
            </a:r>
            <a:r>
              <a:rPr lang="pt-PT" b="1" dirty="0">
                <a:effectLst/>
              </a:rPr>
              <a:t>cubo</a:t>
            </a:r>
            <a:r>
              <a:rPr lang="pt-PT" dirty="0">
                <a:effectLst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pt-PT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pt-PT" dirty="0">
                <a:effectLst/>
              </a:rPr>
              <a:t>Todas as suas faces são </a:t>
            </a:r>
            <a:r>
              <a:rPr lang="pt-PT" b="1" dirty="0">
                <a:effectLst/>
              </a:rPr>
              <a:t>quadrados iguais</a:t>
            </a:r>
            <a:r>
              <a:rPr lang="pt-PT" dirty="0">
                <a:effectLst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pt-PT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pt-PT" dirty="0">
                <a:effectLst/>
              </a:rPr>
              <a:t>É um poliedro altamente simétrico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0551621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84709-B18A-3AE0-8A64-46B58CA9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7D616F46-9C60-C618-972F-D7FF9AFC29D8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C9074717-7238-DF2A-7A0C-3C5251F50920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6A377597-036D-2168-7629-6DADDA29ED37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4A4720A-8678-6DE1-0742-ACEEADD8CDBF}"/>
              </a:ext>
            </a:extLst>
          </p:cNvPr>
          <p:cNvSpPr txBox="1"/>
          <p:nvPr/>
        </p:nvSpPr>
        <p:spPr>
          <a:xfrm>
            <a:off x="1331843" y="1683587"/>
            <a:ext cx="7692887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PT" sz="6000" dirty="0"/>
              <a:t>CUBO TRUNCADO</a:t>
            </a:r>
            <a:endParaRPr kumimoji="0" lang="pt-PT" sz="6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C8EEBF-9D1E-B116-9E91-2AD528F78A01}"/>
              </a:ext>
            </a:extLst>
          </p:cNvPr>
          <p:cNvSpPr txBox="1"/>
          <p:nvPr/>
        </p:nvSpPr>
        <p:spPr>
          <a:xfrm>
            <a:off x="11608905" y="3032005"/>
            <a:ext cx="8150086" cy="54784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742950" indent="-742950" algn="l">
              <a:buAutoNum type="arabicPeriod"/>
            </a:pPr>
            <a:r>
              <a:rPr lang="pt-PT" sz="4000" b="1" dirty="0"/>
              <a:t>O que é o Cubo Truncado:</a:t>
            </a:r>
          </a:p>
          <a:p>
            <a:pPr marL="742950" indent="-742950" algn="l">
              <a:buAutoNum type="arabicPeriod"/>
            </a:pPr>
            <a:endParaRPr lang="pt-PT" sz="4000" b="1" dirty="0"/>
          </a:p>
          <a:p>
            <a:pPr algn="l"/>
            <a:r>
              <a:rPr lang="pt-PT" dirty="0"/>
              <a:t>É um </a:t>
            </a:r>
            <a:r>
              <a:rPr lang="pt-PT" b="1" dirty="0"/>
              <a:t>sólido arquimediano</a:t>
            </a:r>
            <a:r>
              <a:rPr lang="pt-PT" dirty="0"/>
              <a:t>, obtido ao cortar os vértices de um cubo regular.</a:t>
            </a:r>
          </a:p>
          <a:p>
            <a:pPr algn="l"/>
            <a:endParaRPr lang="pt-PT" dirty="0"/>
          </a:p>
          <a:p>
            <a:pPr algn="l"/>
            <a:r>
              <a:rPr lang="pt-PT" dirty="0"/>
              <a:t>A truncação transforma o cubo num poliedro com </a:t>
            </a:r>
            <a:r>
              <a:rPr lang="pt-PT" b="1" dirty="0"/>
              <a:t>14 faces</a:t>
            </a:r>
            <a:r>
              <a:rPr lang="pt-PT" dirty="0"/>
              <a:t>:</a:t>
            </a:r>
          </a:p>
          <a:p>
            <a:pPr algn="l"/>
            <a:endParaRPr lang="pt-PT" dirty="0"/>
          </a:p>
          <a:p>
            <a:pPr lvl="1" algn="l"/>
            <a:r>
              <a:rPr lang="pt-PT" b="1" dirty="0"/>
              <a:t>8 triângulos equiláteros</a:t>
            </a:r>
          </a:p>
          <a:p>
            <a:pPr lvl="1" algn="l"/>
            <a:endParaRPr lang="pt-PT" dirty="0"/>
          </a:p>
          <a:p>
            <a:pPr lvl="1" algn="l"/>
            <a:r>
              <a:rPr lang="pt-PT" b="1" dirty="0"/>
              <a:t>6 octógonos regulares</a:t>
            </a:r>
            <a:endParaRPr lang="pt-PT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29F0D1-9AB3-0A6A-EB99-9F8E99E15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45" y="3032005"/>
            <a:ext cx="10112616" cy="592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34443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B5389-181D-ADE6-7428-3C02372DD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C7E38D10-18E3-95AA-FA01-26193E43F365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DBA34B20-C31C-CF95-638E-9BA4D96BF369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BD20D9F7-E7BF-03EB-3334-D48EBCF19575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dirty="0"/>
                <a:t> </a:t>
              </a: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3EC95A8-F8DD-3610-DF14-F2ACE1E8C591}"/>
              </a:ext>
            </a:extLst>
          </p:cNvPr>
          <p:cNvSpPr txBox="1"/>
          <p:nvPr/>
        </p:nvSpPr>
        <p:spPr>
          <a:xfrm>
            <a:off x="10972799" y="2328347"/>
            <a:ext cx="12582940" cy="74892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Começou-se por criar um HEXAEDRO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 ou seja, um cubo (box 10.10.10).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sz="3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Usou-se o comando </a:t>
            </a:r>
            <a:r>
              <a:rPr lang="pt-PT" altLang="pt-PT" sz="3200" b="1" i="1" dirty="0">
                <a:solidFill>
                  <a:schemeClr val="tx1"/>
                </a:solidFill>
                <a:latin typeface="Arial" panose="020B0604020202020204" pitchFamily="34" charset="0"/>
              </a:rPr>
              <a:t>Divide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 para dividir cada aresta do hexaedro em três partes iguais.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A divisão gerou três pontos de referência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 nas arestas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Com esses três pontos foi desenhada uma polyline triangular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formando um pequeno triângulo que marca a zona a remover.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Este procedimento foi repetido para todos os outros vértices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criando um triângulo de corte em cada um deles (ARRAY POLAR).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Aplicou-se o comando </a:t>
            </a:r>
            <a:r>
              <a:rPr lang="pt-PT" altLang="pt-PT" sz="3200" b="1" i="1" dirty="0">
                <a:solidFill>
                  <a:schemeClr val="tx1"/>
                </a:solidFill>
                <a:latin typeface="Arial" panose="020B0604020202020204" pitchFamily="34" charset="0"/>
              </a:rPr>
              <a:t>WireCut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 para realizar os cortes.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Cada vértice do hexaedro foi então cortado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utilizando as polylines triangulares como guias para definir o plano de corte.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Ao remover as pontas dos vértices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o sólido resultante passou a ser o cubo</a:t>
            </a: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 truncado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com as extremidades achatadas.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8AA94C-D679-651A-D509-11FF89CE863C}"/>
              </a:ext>
            </a:extLst>
          </p:cNvPr>
          <p:cNvSpPr txBox="1"/>
          <p:nvPr/>
        </p:nvSpPr>
        <p:spPr>
          <a:xfrm>
            <a:off x="11787809" y="904401"/>
            <a:ext cx="993913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5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PROCESSO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D58301-F7A2-AECA-AF18-837C900CA2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61" y="131237"/>
            <a:ext cx="8191984" cy="39017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B31BFC-F413-69C9-1218-C68878C5C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61" y="4196924"/>
            <a:ext cx="8191984" cy="42854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CA3E2E4-490B-1039-8C40-41441F5C60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302" y="8646273"/>
            <a:ext cx="2629870" cy="265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79326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99DD5-44FB-0519-1725-AC6A034E7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BF0A6931-B8AB-8B62-2F0E-47968897476D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BFE1DC2D-CEC6-1EA0-BEC5-112D9A178520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2AA8B37D-8FF7-A24E-B556-DD76E5E2A4E7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8390FC7-F458-1F8D-A0F9-C9337E38CB30}"/>
              </a:ext>
            </a:extLst>
          </p:cNvPr>
          <p:cNvSpPr txBox="1"/>
          <p:nvPr/>
        </p:nvSpPr>
        <p:spPr>
          <a:xfrm>
            <a:off x="907773" y="4477699"/>
            <a:ext cx="9090992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PT" sz="6000" dirty="0"/>
              <a:t>CUBO TRUNCADO LAYOUT:</a:t>
            </a:r>
            <a:endParaRPr kumimoji="0" lang="pt-PT" sz="6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783AB7-B9AF-E2D2-5B1B-FD81F3EE0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2069367" y="81918"/>
            <a:ext cx="10886763" cy="1192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94952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AAE87-9447-3ED5-870E-A19722903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0D903C43-08D2-6C4C-9688-BBB2311D0B13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7339B3BD-E42A-6B6C-CEE8-98304889009E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7ED1057A-FC67-E8E4-595C-90A896CDD157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A20ED82-5626-0919-70D1-99783169463A}"/>
              </a:ext>
            </a:extLst>
          </p:cNvPr>
          <p:cNvSpPr txBox="1"/>
          <p:nvPr/>
        </p:nvSpPr>
        <p:spPr>
          <a:xfrm>
            <a:off x="1331843" y="1683587"/>
            <a:ext cx="7692887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PT" sz="6000" dirty="0"/>
              <a:t>CUBOCTAEDRO:</a:t>
            </a:r>
            <a:endParaRPr kumimoji="0" lang="pt-PT" sz="6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1AE64F-E882-3974-3536-6F8A2FA0113B}"/>
              </a:ext>
            </a:extLst>
          </p:cNvPr>
          <p:cNvSpPr txBox="1"/>
          <p:nvPr/>
        </p:nvSpPr>
        <p:spPr>
          <a:xfrm>
            <a:off x="11608905" y="3032005"/>
            <a:ext cx="8150086" cy="59400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742950" indent="-742950" algn="l">
              <a:buAutoNum type="arabicPeriod"/>
            </a:pPr>
            <a:r>
              <a:rPr lang="pt-PT" sz="4000" b="1" dirty="0"/>
              <a:t>O que é o Cuboctaedro:</a:t>
            </a:r>
          </a:p>
          <a:p>
            <a:pPr marL="742950" indent="-742950" algn="l">
              <a:buAutoNum type="arabicPeriod"/>
            </a:pPr>
            <a:endParaRPr lang="pt-PT" sz="4000" b="1" dirty="0"/>
          </a:p>
          <a:p>
            <a:pPr algn="l"/>
            <a:r>
              <a:rPr lang="pt-PT" dirty="0"/>
              <a:t>O cuboctaedro é um </a:t>
            </a:r>
            <a:r>
              <a:rPr lang="pt-PT" b="1" dirty="0"/>
              <a:t>sólido arquimediano</a:t>
            </a:r>
            <a:r>
              <a:rPr lang="pt-PT" dirty="0"/>
              <a:t>. </a:t>
            </a:r>
          </a:p>
          <a:p>
            <a:pPr algn="l"/>
            <a:endParaRPr lang="pt-PT" dirty="0"/>
          </a:p>
          <a:p>
            <a:pPr algn="l"/>
            <a:r>
              <a:rPr lang="pt-PT" dirty="0"/>
              <a:t>Surge ao </a:t>
            </a:r>
            <a:r>
              <a:rPr lang="pt-PT" b="1" dirty="0"/>
              <a:t>cortar um cubo</a:t>
            </a:r>
            <a:r>
              <a:rPr lang="pt-PT" dirty="0"/>
              <a:t> ou ao </a:t>
            </a:r>
            <a:r>
              <a:rPr lang="pt-PT" b="1" dirty="0"/>
              <a:t>cortar um octaedro</a:t>
            </a:r>
            <a:r>
              <a:rPr lang="pt-PT" dirty="0"/>
              <a:t>, ambos de forma uniforme</a:t>
            </a:r>
          </a:p>
          <a:p>
            <a:pPr algn="l"/>
            <a:endParaRPr lang="pt-PT" dirty="0"/>
          </a:p>
          <a:p>
            <a:pPr algn="l"/>
            <a:r>
              <a:rPr lang="pt-PT" dirty="0"/>
              <a:t>É um poliedro com </a:t>
            </a:r>
            <a:r>
              <a:rPr lang="pt-PT" b="1" dirty="0"/>
              <a:t>12 faces</a:t>
            </a:r>
            <a:r>
              <a:rPr lang="pt-PT" dirty="0"/>
              <a:t>:</a:t>
            </a:r>
          </a:p>
          <a:p>
            <a:pPr algn="l"/>
            <a:endParaRPr lang="pt-PT" dirty="0"/>
          </a:p>
          <a:p>
            <a:pPr lvl="1" algn="l"/>
            <a:r>
              <a:rPr lang="pt-PT" b="1" dirty="0"/>
              <a:t>8 triângulos equiláteros</a:t>
            </a:r>
          </a:p>
          <a:p>
            <a:pPr lvl="1" algn="l"/>
            <a:endParaRPr lang="pt-PT" dirty="0"/>
          </a:p>
          <a:p>
            <a:pPr lvl="1" algn="l"/>
            <a:r>
              <a:rPr lang="pt-PT" b="1" dirty="0"/>
              <a:t>6 quadrados</a:t>
            </a:r>
            <a:endParaRPr lang="pt-PT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564476-45C2-76F0-5679-20611D7A5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64" y="3032005"/>
            <a:ext cx="10021168" cy="602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46360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B6652-160F-BA7A-9EF7-BA97CFFF7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3E71D77E-F53E-94E4-8C01-6ACA0703F56A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5D0F3763-F675-9B4D-8033-8380FCF0624B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63FFEBC8-333E-AA26-4663-B14548597619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dirty="0"/>
                <a:t> </a:t>
              </a: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41F4634-EF68-FF7F-1DFD-C3F3F69F01D8}"/>
              </a:ext>
            </a:extLst>
          </p:cNvPr>
          <p:cNvSpPr txBox="1"/>
          <p:nvPr/>
        </p:nvSpPr>
        <p:spPr>
          <a:xfrm>
            <a:off x="10972799" y="2082126"/>
            <a:ext cx="12582940" cy="79816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Começou-se por criar um HEXAEDRO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 ou seja, um cubo (box 10.10.10).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sz="3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Usou-se o comando </a:t>
            </a:r>
            <a:r>
              <a:rPr lang="pt-PT" altLang="pt-PT" sz="3200" b="1" i="1" dirty="0">
                <a:solidFill>
                  <a:schemeClr val="tx1"/>
                </a:solidFill>
                <a:latin typeface="Arial" panose="020B0604020202020204" pitchFamily="34" charset="0"/>
              </a:rPr>
              <a:t>Divide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 para dividir cada aresta do hexaedro em duas partes iguais.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A divisão gerou um pontos central 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nas arestas </a:t>
            </a: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Com esses três pontos foi desenhada uma polyline triangular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formando um pequeno triângulo que marca a zona a remover.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Este procedimento foi repetido para todos os outros vértices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criando um triângulo de corte em cada um deles (ARRAY POLAR).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Aplicou-se o comando </a:t>
            </a:r>
            <a:r>
              <a:rPr lang="pt-PT" altLang="pt-PT" sz="3200" b="1" i="1" dirty="0">
                <a:solidFill>
                  <a:schemeClr val="tx1"/>
                </a:solidFill>
                <a:latin typeface="Arial" panose="020B0604020202020204" pitchFamily="34" charset="0"/>
              </a:rPr>
              <a:t>WireCut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 para realizar os cortes.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Cada vértice do hexaedro foi então cortado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utilizando as polylines triangulares como guias para definir o plano de corte.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Ao remover as pontas dos vértices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o sólido resultante passou a ser o cuboctaedro, com as extremidades achatadas.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Por fim repetem se os processos e fromamos o DUAL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9C2035-F776-E0E3-53C4-0F7E299643F8}"/>
              </a:ext>
            </a:extLst>
          </p:cNvPr>
          <p:cNvSpPr txBox="1"/>
          <p:nvPr/>
        </p:nvSpPr>
        <p:spPr>
          <a:xfrm>
            <a:off x="11787809" y="904401"/>
            <a:ext cx="993913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5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PROCESSO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524D11-769E-A014-D6E1-56B3E8244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61" y="904401"/>
            <a:ext cx="4622892" cy="43146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E36CFF-D9BA-05B2-2098-18460CB372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871" y="1159592"/>
            <a:ext cx="5485781" cy="3804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63AA47-6DAD-1F30-9231-E7DEA0F32D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05" y="5462849"/>
            <a:ext cx="9874695" cy="552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0476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EA7E1-61EC-7B36-F005-7166408C7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EDF39786-37DA-4B49-DEB0-323A8AEF514C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635A4849-B3BD-1184-0F5F-10F588E02A22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1FFDF6AE-4202-56B0-D1BA-5799BAA46792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CAE29B8-2843-854D-8B11-B859D9DB421F}"/>
              </a:ext>
            </a:extLst>
          </p:cNvPr>
          <p:cNvSpPr txBox="1"/>
          <p:nvPr/>
        </p:nvSpPr>
        <p:spPr>
          <a:xfrm>
            <a:off x="907773" y="4477699"/>
            <a:ext cx="9090992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pt-PT" sz="6000" dirty="0"/>
              <a:t>CUBOCTAEDRO LAYOUT:</a:t>
            </a:r>
            <a:endParaRPr kumimoji="0" lang="pt-PT" sz="6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5BBA80-AFF4-9B2F-4975-D8138A9DE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1218" y="88147"/>
            <a:ext cx="11986591" cy="1140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30529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72CBD-5F06-CCB2-3702-BC345DE49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FC662D41-8B47-CC68-68C2-BA61ACE85C96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0F5268B7-C1DC-F262-D237-0D888A6502DC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503F2A79-5D22-6A72-1D9B-274CF60EA5BE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dirty="0"/>
                <a:t> </a:t>
              </a: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19EF3CC-C6E7-C492-CFDA-A0FD96C3ACB5}"/>
              </a:ext>
            </a:extLst>
          </p:cNvPr>
          <p:cNvSpPr txBox="1"/>
          <p:nvPr/>
        </p:nvSpPr>
        <p:spPr>
          <a:xfrm>
            <a:off x="727594" y="1683587"/>
            <a:ext cx="9728371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PT" sz="6000" dirty="0"/>
              <a:t>ROMBICUBOCTAEDRO:</a:t>
            </a:r>
            <a:endParaRPr kumimoji="0" lang="pt-PT" sz="6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808459-019D-0438-65BC-D1A03A2865D1}"/>
              </a:ext>
            </a:extLst>
          </p:cNvPr>
          <p:cNvSpPr txBox="1"/>
          <p:nvPr/>
        </p:nvSpPr>
        <p:spPr>
          <a:xfrm>
            <a:off x="11608904" y="3032005"/>
            <a:ext cx="8527773" cy="59400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742950" indent="-742950" algn="l">
              <a:buAutoNum type="arabicPeriod"/>
            </a:pPr>
            <a:r>
              <a:rPr lang="pt-PT" sz="4000" b="1" dirty="0"/>
              <a:t>O que é o Rombicuboctaedro:</a:t>
            </a:r>
          </a:p>
          <a:p>
            <a:pPr marL="742950" indent="-742950" algn="l">
              <a:buAutoNum type="arabicPeriod"/>
            </a:pPr>
            <a:endParaRPr lang="pt-PT" b="1" dirty="0"/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dirty="0">
                <a:solidFill>
                  <a:schemeClr val="tx1"/>
                </a:solidFill>
                <a:latin typeface="Arial" panose="020B0604020202020204" pitchFamily="34" charset="0"/>
              </a:rPr>
              <a:t>O rombicuboctaedro é um </a:t>
            </a:r>
            <a:r>
              <a:rPr lang="pt-PT" altLang="pt-PT" b="1" dirty="0">
                <a:solidFill>
                  <a:schemeClr val="tx1"/>
                </a:solidFill>
                <a:latin typeface="Arial" panose="020B0604020202020204" pitchFamily="34" charset="0"/>
              </a:rPr>
              <a:t>sólido arquimediano</a:t>
            </a:r>
            <a:r>
              <a:rPr lang="pt-PT" altLang="pt-PT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dirty="0">
                <a:solidFill>
                  <a:schemeClr val="tx1"/>
                </a:solidFill>
                <a:latin typeface="Arial" panose="020B0604020202020204" pitchFamily="34" charset="0"/>
              </a:rPr>
              <a:t>Tem </a:t>
            </a:r>
            <a:r>
              <a:rPr lang="pt-PT" altLang="pt-PT" b="1" dirty="0">
                <a:solidFill>
                  <a:schemeClr val="tx1"/>
                </a:solidFill>
                <a:latin typeface="Arial" panose="020B0604020202020204" pitchFamily="34" charset="0"/>
              </a:rPr>
              <a:t>26 faces</a:t>
            </a:r>
            <a:r>
              <a:rPr lang="pt-PT" altLang="pt-PT" dirty="0">
                <a:solidFill>
                  <a:schemeClr val="tx1"/>
                </a:solidFill>
                <a:latin typeface="Arial" panose="020B0604020202020204" pitchFamily="34" charset="0"/>
              </a:rPr>
              <a:t>, todas regulares: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b="1" dirty="0">
                <a:solidFill>
                  <a:schemeClr val="tx1"/>
                </a:solidFill>
                <a:latin typeface="Arial" panose="020B0604020202020204" pitchFamily="34" charset="0"/>
              </a:rPr>
              <a:t>8 triângulos equiláteros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b="1" dirty="0">
                <a:solidFill>
                  <a:schemeClr val="tx1"/>
                </a:solidFill>
                <a:latin typeface="Arial" panose="020B0604020202020204" pitchFamily="34" charset="0"/>
              </a:rPr>
              <a:t>18 quadrados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l"/>
            <a:endParaRPr lang="pt-PT" sz="40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81B055-2E09-6DAA-8203-7BB62CBB4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94" y="3383018"/>
            <a:ext cx="10325995" cy="603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6510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7915D-1663-0F2E-B423-C428CD575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6D257C55-BA67-3483-9C83-1C9BF9875E01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3EFC8F0E-DBBD-4CF7-D6BA-B1A361539A03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ABCF17F1-705A-BA14-08E1-6E44B8F4C28D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dirty="0"/>
                <a:t> </a:t>
              </a: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5D69B7D-53A5-2A19-8BCD-4A6A58D8AFE7}"/>
              </a:ext>
            </a:extLst>
          </p:cNvPr>
          <p:cNvSpPr txBox="1"/>
          <p:nvPr/>
        </p:nvSpPr>
        <p:spPr>
          <a:xfrm>
            <a:off x="10972799" y="5283002"/>
            <a:ext cx="125829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sz="3200" dirty="0"/>
              <a:t>TRUNCANDO NOVAMENTE OS VÉRTICES DO CUBOCTAEDRO REPETINDO OS PASSOS ANTERIORES OBTEMOS O ROMBICUBOCTAEDRO</a:t>
            </a:r>
            <a:endParaRPr lang="pt-PT" altLang="pt-PT" sz="3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8D317A-E3EE-BB69-D4D6-F350BFCBA409}"/>
              </a:ext>
            </a:extLst>
          </p:cNvPr>
          <p:cNvSpPr txBox="1"/>
          <p:nvPr/>
        </p:nvSpPr>
        <p:spPr>
          <a:xfrm>
            <a:off x="11787809" y="904401"/>
            <a:ext cx="993913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5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PROCESSO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198B0E-11BF-0333-A013-9A30B18BC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26" y="2846360"/>
            <a:ext cx="10234547" cy="5867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97641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01138-99E4-1A6A-3DAF-8869CF56B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F6D344AB-5BCE-2AB3-0EFC-9DB9FEB69A31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2E48804E-EF80-15F4-3BC8-979CB4941059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FB9340C9-29AD-06AE-5953-09BC07A9B00E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6FAA599-E850-71A5-3D72-CEBDB3B06EE1}"/>
              </a:ext>
            </a:extLst>
          </p:cNvPr>
          <p:cNvSpPr txBox="1"/>
          <p:nvPr/>
        </p:nvSpPr>
        <p:spPr>
          <a:xfrm>
            <a:off x="907773" y="4477699"/>
            <a:ext cx="9090992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pt-PT" sz="6000" dirty="0"/>
              <a:t>ROMBICUBOCTAEDRO LAYOUT:</a:t>
            </a:r>
            <a:endParaRPr kumimoji="0" lang="pt-PT" sz="6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D6C3F0-8996-1358-1845-A3EC588A5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4017" y="119441"/>
            <a:ext cx="12046226" cy="1135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083725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5F0E8-5408-35BE-6DE6-094DC4027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270ED9EE-B404-F5C1-06BA-48442F53033D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A13D52B7-E048-5E41-2554-47BB0796771A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2A9F1C93-85D7-EB20-F85A-F69EFAAE097C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dirty="0"/>
                <a:t> </a:t>
              </a: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27A3712-F366-0FC7-C352-6F474E8A359E}"/>
              </a:ext>
            </a:extLst>
          </p:cNvPr>
          <p:cNvSpPr txBox="1"/>
          <p:nvPr/>
        </p:nvSpPr>
        <p:spPr>
          <a:xfrm>
            <a:off x="727594" y="1683587"/>
            <a:ext cx="4838319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PT" sz="6000" dirty="0"/>
              <a:t>OCTAEDRO:</a:t>
            </a:r>
            <a:endParaRPr kumimoji="0" lang="pt-PT" sz="6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25DB86-897D-7386-DC52-11DC30F46829}"/>
              </a:ext>
            </a:extLst>
          </p:cNvPr>
          <p:cNvSpPr txBox="1"/>
          <p:nvPr/>
        </p:nvSpPr>
        <p:spPr>
          <a:xfrm>
            <a:off x="11608904" y="3032005"/>
            <a:ext cx="8527773" cy="54784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742950" indent="-742950" algn="l">
              <a:buAutoNum type="arabicPeriod"/>
            </a:pPr>
            <a:r>
              <a:rPr lang="pt-PT" sz="4000" b="1" dirty="0"/>
              <a:t>O que é o Octaedro:</a:t>
            </a:r>
          </a:p>
          <a:p>
            <a:pPr marL="742950" indent="-742950" algn="l">
              <a:buAutoNum type="arabicPeriod"/>
            </a:pPr>
            <a:endParaRPr lang="pt-PT" b="1" dirty="0"/>
          </a:p>
          <a:p>
            <a:pPr algn="l"/>
            <a:r>
              <a:rPr lang="pt-PT" dirty="0"/>
              <a:t>O octaedro é um dos </a:t>
            </a:r>
            <a:r>
              <a:rPr lang="pt-PT" b="1" dirty="0"/>
              <a:t>cinco sólidos platónicos</a:t>
            </a:r>
          </a:p>
          <a:p>
            <a:pPr algn="l"/>
            <a:endParaRPr lang="pt-PT" dirty="0"/>
          </a:p>
          <a:p>
            <a:pPr algn="l"/>
            <a:r>
              <a:rPr lang="pt-PT" dirty="0"/>
              <a:t>Tem </a:t>
            </a:r>
            <a:r>
              <a:rPr lang="pt-PT" b="1" dirty="0"/>
              <a:t>8 faces triangulares equiláteras</a:t>
            </a:r>
            <a:r>
              <a:rPr lang="pt-PT" dirty="0"/>
              <a:t>, todas iguais.</a:t>
            </a:r>
          </a:p>
          <a:p>
            <a:pPr algn="l"/>
            <a:endParaRPr lang="pt-PT" dirty="0"/>
          </a:p>
          <a:p>
            <a:pPr algn="l"/>
            <a:r>
              <a:rPr lang="pt-PT" dirty="0"/>
              <a:t>É o “duplo” do cubo: se ligares os centros das faces de um cubo, obténs um octaedro.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l"/>
            <a:endParaRPr lang="pt-PT" sz="4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F500DF-C49A-23B3-39BD-E42B60035A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94" y="3032005"/>
            <a:ext cx="10425063" cy="603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11435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85D85-4979-B35E-B282-09DB82C40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B22695A4-1DCC-764B-DF79-1E6BC0DF2E7C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DD3DB363-9313-2BF6-7A3A-51ACCCB1BA94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A41422E3-55B0-9C27-D807-3A2BD99AA7EB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dirty="0"/>
                <a:t> </a:t>
              </a: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2A292E8-E812-6C1F-6287-84A52341BFAA}"/>
              </a:ext>
            </a:extLst>
          </p:cNvPr>
          <p:cNvSpPr txBox="1"/>
          <p:nvPr/>
        </p:nvSpPr>
        <p:spPr>
          <a:xfrm>
            <a:off x="727594" y="1683587"/>
            <a:ext cx="9728371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PT" sz="6000" dirty="0"/>
              <a:t>OCTAEDRO TRUNCADO:</a:t>
            </a:r>
            <a:endParaRPr kumimoji="0" lang="pt-PT" sz="6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9DFFB7-EF81-1B56-7225-EB5B69C79FAD}"/>
              </a:ext>
            </a:extLst>
          </p:cNvPr>
          <p:cNvSpPr txBox="1"/>
          <p:nvPr/>
        </p:nvSpPr>
        <p:spPr>
          <a:xfrm>
            <a:off x="11608904" y="3032005"/>
            <a:ext cx="8527773" cy="59400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742950" indent="-742950" algn="l">
              <a:buAutoNum type="arabicPeriod"/>
            </a:pPr>
            <a:r>
              <a:rPr lang="pt-PT" sz="4000" b="1" dirty="0"/>
              <a:t>O que é o Octaedro Truncado</a:t>
            </a:r>
          </a:p>
          <a:p>
            <a:pPr marL="742950" indent="-742950" algn="l">
              <a:buAutoNum type="arabicPeriod"/>
            </a:pPr>
            <a:endParaRPr lang="pt-PT" b="1" dirty="0"/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dirty="0">
                <a:solidFill>
                  <a:schemeClr val="tx1"/>
                </a:solidFill>
                <a:latin typeface="Arial" panose="020B0604020202020204" pitchFamily="34" charset="0"/>
              </a:rPr>
              <a:t>Surge ao </a:t>
            </a:r>
            <a:r>
              <a:rPr lang="pt-PT" altLang="pt-PT" b="1" dirty="0">
                <a:solidFill>
                  <a:schemeClr val="tx1"/>
                </a:solidFill>
                <a:latin typeface="Arial" panose="020B0604020202020204" pitchFamily="34" charset="0"/>
              </a:rPr>
              <a:t>cortar </a:t>
            </a:r>
            <a:r>
              <a:rPr lang="pt-PT" altLang="pt-PT" dirty="0">
                <a:solidFill>
                  <a:schemeClr val="tx1"/>
                </a:solidFill>
                <a:latin typeface="Arial" panose="020B0604020202020204" pitchFamily="34" charset="0"/>
              </a:rPr>
              <a:t> os 6 vértices de um octaedro regular.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dirty="0">
                <a:solidFill>
                  <a:schemeClr val="tx1"/>
                </a:solidFill>
                <a:latin typeface="Arial" panose="020B0604020202020204" pitchFamily="34" charset="0"/>
              </a:rPr>
              <a:t>O resultado é um poliedro com </a:t>
            </a:r>
            <a:r>
              <a:rPr lang="pt-PT" altLang="pt-PT" b="1" dirty="0">
                <a:solidFill>
                  <a:schemeClr val="tx1"/>
                </a:solidFill>
                <a:latin typeface="Arial" panose="020B0604020202020204" pitchFamily="34" charset="0"/>
              </a:rPr>
              <a:t>14 faces</a:t>
            </a:r>
            <a:r>
              <a:rPr lang="pt-PT" altLang="pt-PT" dirty="0">
                <a:solidFill>
                  <a:schemeClr val="tx1"/>
                </a:solidFill>
                <a:latin typeface="Arial" panose="020B0604020202020204" pitchFamily="34" charset="0"/>
              </a:rPr>
              <a:t>: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b="1" dirty="0">
                <a:solidFill>
                  <a:schemeClr val="tx1"/>
                </a:solidFill>
                <a:latin typeface="Arial" panose="020B0604020202020204" pitchFamily="34" charset="0"/>
              </a:rPr>
              <a:t>8 hexágonos regulares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b="1" dirty="0">
                <a:solidFill>
                  <a:schemeClr val="tx1"/>
                </a:solidFill>
                <a:latin typeface="Arial" panose="020B0604020202020204" pitchFamily="34" charset="0"/>
              </a:rPr>
              <a:t>6 quadrados</a:t>
            </a:r>
            <a:endParaRPr lang="pt-PT" altLang="pt-P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l"/>
            <a:endParaRPr lang="pt-PT" sz="40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1BBF05-F874-17F2-FBC8-C21F06F6B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89" y="3032005"/>
            <a:ext cx="10104996" cy="59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870301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47474-CA11-6752-CD81-90C566855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5BFF49BA-10CD-280C-4A1E-D2D1E68FA3C1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417973E3-962A-2F92-6624-836B044D53D7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0956507D-1E8E-5A1E-AA72-5C6703D16517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dirty="0"/>
                <a:t> </a:t>
              </a: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0106A0E-2D7D-7F9F-4515-B7AC5C685F49}"/>
              </a:ext>
            </a:extLst>
          </p:cNvPr>
          <p:cNvSpPr txBox="1"/>
          <p:nvPr/>
        </p:nvSpPr>
        <p:spPr>
          <a:xfrm>
            <a:off x="10972799" y="2574568"/>
            <a:ext cx="12582940" cy="69967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Começou-se por criar um Octaedro 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ou seja, 10 de base e 8.2 de altura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Usou-se o comando </a:t>
            </a:r>
            <a:r>
              <a:rPr lang="pt-PT" altLang="pt-PT" sz="3200" b="1" i="1" dirty="0">
                <a:solidFill>
                  <a:schemeClr val="tx1"/>
                </a:solidFill>
                <a:latin typeface="Arial" panose="020B0604020202020204" pitchFamily="34" charset="0"/>
              </a:rPr>
              <a:t>Divide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 para dividir cada aresta do hexaedro em tres partes iguais.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A divisão gerou um pontos central 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nas arestas </a:t>
            </a: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Com esses três pontos foi desenhada uma polyline triangular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formando um pequeno quadrado que marca a zona a remover.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Este procedimento foi repetido para todos os outros vértices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criando um quadrado de corte em cada um deles (ARRAY POLAR).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Aplicou-se o comando </a:t>
            </a:r>
            <a:r>
              <a:rPr lang="pt-PT" altLang="pt-PT" sz="3200" b="1" i="1" dirty="0">
                <a:solidFill>
                  <a:schemeClr val="tx1"/>
                </a:solidFill>
                <a:latin typeface="Arial" panose="020B0604020202020204" pitchFamily="34" charset="0"/>
              </a:rPr>
              <a:t>WireCut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 para realizar os cortes.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Cada vértice do octaedro foi então cortado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utilizando as polylines como guias para definir o plano de corte.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Ao remover as pontas dos vértices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o sólido resultante passou a ser o octaedro truncado, com as extremidades achatadas.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1CC434-67DC-A48A-1261-17E80891D74D}"/>
              </a:ext>
            </a:extLst>
          </p:cNvPr>
          <p:cNvSpPr txBox="1"/>
          <p:nvPr/>
        </p:nvSpPr>
        <p:spPr>
          <a:xfrm>
            <a:off x="11787809" y="904401"/>
            <a:ext cx="993913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5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PROCESSO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B13561-6E9C-8F88-C199-4E0104273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323" y="892783"/>
            <a:ext cx="6784470" cy="50200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0D4A31-E13D-33A0-58C1-AE8B57F02A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56" y="6072961"/>
            <a:ext cx="4566081" cy="50954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E543DC-1D20-E289-9649-10E19484FB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558" y="6072961"/>
            <a:ext cx="4324355" cy="509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556704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7F611-88BC-E5C2-45FD-92085AAA9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6E7DC14E-E6CE-0C21-B0E5-9D26E3606525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62C75415-D05D-98DF-8634-AA5338A42805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E995E6BE-19F6-A59A-4F24-8791FCFCE42A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2150351-72F5-8BD1-6C13-9193AD88A1EF}"/>
              </a:ext>
            </a:extLst>
          </p:cNvPr>
          <p:cNvSpPr txBox="1"/>
          <p:nvPr/>
        </p:nvSpPr>
        <p:spPr>
          <a:xfrm>
            <a:off x="636104" y="4477699"/>
            <a:ext cx="9362661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pt-PT" sz="6000" dirty="0"/>
              <a:t>OCTAEDRO TRUNCADO:</a:t>
            </a:r>
          </a:p>
          <a:p>
            <a:r>
              <a:rPr lang="pt-PT" sz="6000" dirty="0"/>
              <a:t> LAYOUT:</a:t>
            </a:r>
            <a:endParaRPr kumimoji="0" lang="pt-PT" sz="6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2B2750-9DEC-190C-32CC-4DDF5EAA4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7687" y="505884"/>
            <a:ext cx="9899373" cy="1027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71098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CB15E-B87B-6625-E464-5BF60A73F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2D3A4B23-036D-39AD-9351-597EB9FD4976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4F454EE5-7473-06B5-E0E8-A7DF2AEB5118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7245CBE9-CB98-E27B-1D8A-0593FDBEF5A1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9D8461D-8005-2476-095A-3BE950B606CA}"/>
              </a:ext>
            </a:extLst>
          </p:cNvPr>
          <p:cNvSpPr txBox="1"/>
          <p:nvPr/>
        </p:nvSpPr>
        <p:spPr>
          <a:xfrm>
            <a:off x="727594" y="1683587"/>
            <a:ext cx="6050893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PT" sz="6000" dirty="0"/>
              <a:t>DEDECAEDRO:</a:t>
            </a:r>
            <a:endParaRPr kumimoji="0" lang="pt-PT" sz="6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C262DD-0821-0A11-B6A9-2A142AF2D96A}"/>
              </a:ext>
            </a:extLst>
          </p:cNvPr>
          <p:cNvSpPr txBox="1"/>
          <p:nvPr/>
        </p:nvSpPr>
        <p:spPr>
          <a:xfrm>
            <a:off x="11608904" y="3032005"/>
            <a:ext cx="8527773" cy="45550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742950" indent="-742950" algn="l">
              <a:buAutoNum type="arabicPeriod"/>
            </a:pPr>
            <a:r>
              <a:rPr lang="pt-PT" sz="4000" b="1" dirty="0"/>
              <a:t>O que é o Dedecaedro:</a:t>
            </a:r>
          </a:p>
          <a:p>
            <a:pPr marL="742950" indent="-742950" algn="l">
              <a:buAutoNum type="arabicPeriod"/>
            </a:pPr>
            <a:endParaRPr lang="pt-PT" b="1" dirty="0"/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dirty="0">
                <a:solidFill>
                  <a:schemeClr val="tx1"/>
                </a:solidFill>
                <a:latin typeface="Arial" panose="020B0604020202020204" pitchFamily="34" charset="0"/>
              </a:rPr>
              <a:t>O dodecaedro é um dos </a:t>
            </a:r>
            <a:r>
              <a:rPr lang="pt-PT" altLang="pt-PT" b="1" dirty="0">
                <a:solidFill>
                  <a:schemeClr val="tx1"/>
                </a:solidFill>
                <a:latin typeface="Arial" panose="020B0604020202020204" pitchFamily="34" charset="0"/>
              </a:rPr>
              <a:t>cinco sólidos platónicos.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dirty="0">
                <a:solidFill>
                  <a:schemeClr val="tx1"/>
                </a:solidFill>
                <a:latin typeface="Arial" panose="020B0604020202020204" pitchFamily="34" charset="0"/>
              </a:rPr>
              <a:t>Tem </a:t>
            </a:r>
            <a:r>
              <a:rPr lang="pt-PT" altLang="pt-PT" b="1" dirty="0">
                <a:solidFill>
                  <a:schemeClr val="tx1"/>
                </a:solidFill>
                <a:latin typeface="Arial" panose="020B0604020202020204" pitchFamily="34" charset="0"/>
              </a:rPr>
              <a:t>12 faces</a:t>
            </a:r>
            <a:r>
              <a:rPr lang="pt-PT" altLang="pt-PT" dirty="0">
                <a:solidFill>
                  <a:schemeClr val="tx1"/>
                </a:solidFill>
                <a:latin typeface="Arial" panose="020B0604020202020204" pitchFamily="34" charset="0"/>
              </a:rPr>
              <a:t>, todas </a:t>
            </a:r>
            <a:r>
              <a:rPr lang="pt-PT" altLang="pt-PT" b="1" dirty="0">
                <a:solidFill>
                  <a:schemeClr val="tx1"/>
                </a:solidFill>
                <a:latin typeface="Arial" panose="020B0604020202020204" pitchFamily="34" charset="0"/>
              </a:rPr>
              <a:t>pentágonos regulares</a:t>
            </a:r>
            <a:r>
              <a:rPr lang="pt-PT" altLang="pt-PT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dirty="0">
                <a:solidFill>
                  <a:schemeClr val="tx1"/>
                </a:solidFill>
                <a:latin typeface="Arial" panose="020B0604020202020204" pitchFamily="34" charset="0"/>
              </a:rPr>
              <a:t>É um poliedro altamente simétrico.</a:t>
            </a:r>
          </a:p>
          <a:p>
            <a:pPr algn="l"/>
            <a:endParaRPr lang="pt-PT" sz="40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BFA84E-1BFF-BDEB-4C10-94C562FD5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2893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534CE5-70B7-0BE7-A95E-1725D13E5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94" y="3032005"/>
            <a:ext cx="10150720" cy="598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55517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DFE03-AC77-F773-4620-C71EDA70A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DB4A2A5B-C8F9-BF80-B004-630F5C301617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009691E2-5508-69EB-19A9-2EF46D43B8B0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D80D8B46-502A-5EFC-009F-5D22EBB7DF83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dirty="0"/>
                <a:t> </a:t>
              </a: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1184A59-889E-BB4E-848D-723F9F89B075}"/>
              </a:ext>
            </a:extLst>
          </p:cNvPr>
          <p:cNvSpPr txBox="1"/>
          <p:nvPr/>
        </p:nvSpPr>
        <p:spPr>
          <a:xfrm>
            <a:off x="10972799" y="3067013"/>
            <a:ext cx="12582940" cy="60119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Polyline cria-se um pentagno com 10 de lado 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Mirror para criar mais dois pentagnos no mesmo plano 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Prelongar as linhas e usar a perpendicular para decobrir a inclinaçao lateral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Criar um circulo vertical com centro á interseçao da linha perlongada com a perpendicular 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Usar ROTATE 3D e arrastar a aresta mais proxima para o ponto onde os circulos se intercetam 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Planar as faces com o comando PLANSfr 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MIRROR para fazer as outras faces do poligno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ROTATE 36 graus para a figuran encaixar em cima 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Sólido DEDECAEDRO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E53AFE-F44D-FC5B-9D17-165C67CE3502}"/>
              </a:ext>
            </a:extLst>
          </p:cNvPr>
          <p:cNvSpPr txBox="1"/>
          <p:nvPr/>
        </p:nvSpPr>
        <p:spPr>
          <a:xfrm>
            <a:off x="11787809" y="904401"/>
            <a:ext cx="993913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5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PROCESSO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AD3953-B3D4-E5C4-5660-04BA9ECA0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1834" y="904401"/>
            <a:ext cx="4792217" cy="50400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E0A8B1-D43C-B9CF-3F92-F1A61A5B7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661" y="6648792"/>
            <a:ext cx="7110076" cy="36350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0B4DD4-F6FF-479D-AAE5-A962D9F66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520" y="1629162"/>
            <a:ext cx="4930567" cy="326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11124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64491-D825-9F7E-ECF6-06313BD0A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F7FCD985-D847-E6C0-5A7C-BF59D072E31A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3E413018-6749-08BA-6B92-99D827384FC5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632ED0C6-A6F2-9481-9B42-CD583B7D9546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C26634EC-991B-87F9-BED9-38BC16F1ECBD}"/>
              </a:ext>
            </a:extLst>
          </p:cNvPr>
          <p:cNvSpPr txBox="1"/>
          <p:nvPr/>
        </p:nvSpPr>
        <p:spPr>
          <a:xfrm>
            <a:off x="636104" y="4477699"/>
            <a:ext cx="9362661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pt-PT" sz="6000" dirty="0"/>
              <a:t>DEDECAEDRO</a:t>
            </a:r>
          </a:p>
          <a:p>
            <a:r>
              <a:rPr lang="pt-PT" sz="6000" dirty="0"/>
              <a:t> LAYOUT:</a:t>
            </a:r>
            <a:endParaRPr kumimoji="0" lang="pt-PT" sz="6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28485F-9D6C-20BE-6E59-C8AC5449A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0775" y="505884"/>
            <a:ext cx="11422756" cy="98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302203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5F6D9-4876-AF49-7E54-D03F74D82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77F0A1B5-8BA3-0AC6-F169-530FC8A76BD8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61481EE9-798A-3FBC-D8C3-D49BA01DD9B7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AD939C16-D928-70A0-76CB-C19F2F956A55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8052F49-9216-C3F0-C3C1-2E39C6DE6326}"/>
              </a:ext>
            </a:extLst>
          </p:cNvPr>
          <p:cNvSpPr txBox="1"/>
          <p:nvPr/>
        </p:nvSpPr>
        <p:spPr>
          <a:xfrm>
            <a:off x="727594" y="1683587"/>
            <a:ext cx="1088131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pt-PT" sz="6000" dirty="0"/>
              <a:t>DEDECAEDRO TRUNCADO:</a:t>
            </a:r>
            <a:endParaRPr kumimoji="0" lang="pt-PT" sz="6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8219F8-22AB-BFDD-7A7E-16D5525297D3}"/>
              </a:ext>
            </a:extLst>
          </p:cNvPr>
          <p:cNvSpPr txBox="1"/>
          <p:nvPr/>
        </p:nvSpPr>
        <p:spPr>
          <a:xfrm>
            <a:off x="11608904" y="3032005"/>
            <a:ext cx="9442174" cy="64017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742950" indent="-742950" algn="l">
              <a:buAutoNum type="arabicPeriod"/>
            </a:pPr>
            <a:r>
              <a:rPr lang="pt-PT" sz="4000" b="1" dirty="0"/>
              <a:t>O que é o Dodecaedro Truncado:</a:t>
            </a:r>
          </a:p>
          <a:p>
            <a:pPr marL="742950" indent="-742950" algn="l">
              <a:buAutoNum type="arabicPeriod"/>
            </a:pPr>
            <a:endParaRPr lang="pt-PT" b="1" dirty="0"/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dirty="0">
                <a:solidFill>
                  <a:schemeClr val="tx1"/>
                </a:solidFill>
                <a:latin typeface="Arial" panose="020B0604020202020204" pitchFamily="34" charset="0"/>
              </a:rPr>
              <a:t>Surge ao</a:t>
            </a:r>
            <a:r>
              <a:rPr lang="pt-PT" altLang="pt-PT" b="1" dirty="0">
                <a:solidFill>
                  <a:schemeClr val="tx1"/>
                </a:solidFill>
                <a:latin typeface="Arial" panose="020B0604020202020204" pitchFamily="34" charset="0"/>
              </a:rPr>
              <a:t> cortar</a:t>
            </a:r>
            <a:r>
              <a:rPr lang="pt-PT" altLang="pt-PT" dirty="0">
                <a:solidFill>
                  <a:schemeClr val="tx1"/>
                </a:solidFill>
                <a:latin typeface="Arial" panose="020B0604020202020204" pitchFamily="34" charset="0"/>
              </a:rPr>
              <a:t> os 20 vértices de um dodecaedro regular.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dirty="0">
                <a:solidFill>
                  <a:schemeClr val="tx1"/>
                </a:solidFill>
                <a:latin typeface="Arial" panose="020B0604020202020204" pitchFamily="34" charset="0"/>
              </a:rPr>
              <a:t>O resultado é um poliedro com </a:t>
            </a:r>
            <a:r>
              <a:rPr lang="pt-PT" altLang="pt-PT" b="1" dirty="0">
                <a:solidFill>
                  <a:schemeClr val="tx1"/>
                </a:solidFill>
                <a:latin typeface="Arial" panose="020B0604020202020204" pitchFamily="34" charset="0"/>
              </a:rPr>
              <a:t>32 faces</a:t>
            </a:r>
            <a:r>
              <a:rPr lang="pt-PT" altLang="pt-PT" dirty="0">
                <a:solidFill>
                  <a:schemeClr val="tx1"/>
                </a:solidFill>
                <a:latin typeface="Arial" panose="020B0604020202020204" pitchFamily="34" charset="0"/>
              </a:rPr>
              <a:t>: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b="1" dirty="0">
                <a:solidFill>
                  <a:schemeClr val="tx1"/>
                </a:solidFill>
                <a:latin typeface="Arial" panose="020B0604020202020204" pitchFamily="34" charset="0"/>
              </a:rPr>
              <a:t>12 decágonos regulares</a:t>
            </a:r>
            <a:r>
              <a:rPr lang="pt-PT" altLang="pt-PT" dirty="0">
                <a:solidFill>
                  <a:schemeClr val="tx1"/>
                </a:solidFill>
                <a:latin typeface="Arial" panose="020B0604020202020204" pitchFamily="34" charset="0"/>
              </a:rPr>
              <a:t> (10 lados)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b="1" dirty="0">
                <a:solidFill>
                  <a:schemeClr val="tx1"/>
                </a:solidFill>
                <a:latin typeface="Arial" panose="020B0604020202020204" pitchFamily="34" charset="0"/>
              </a:rPr>
              <a:t>20 triângulos equiláteros</a:t>
            </a:r>
            <a:endParaRPr lang="pt-PT" altLang="pt-P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l"/>
            <a:endParaRPr lang="pt-PT" sz="4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EC5408-C4B8-DED2-4A40-4CC748044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21" y="3032005"/>
            <a:ext cx="10036410" cy="602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690625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AC4DC-49E6-4D22-D290-664AEBEA0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2DC15A7F-1A4C-2EF9-D4BF-ACFFA59F1157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B5946B5F-E877-04F3-C080-CEDD595DB9FC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1D95F49D-6D65-C16F-7F22-158FF69216D1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dirty="0"/>
                <a:t> </a:t>
              </a: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E178701-7D58-2135-6FEB-5EE05333618F}"/>
              </a:ext>
            </a:extLst>
          </p:cNvPr>
          <p:cNvSpPr txBox="1"/>
          <p:nvPr/>
        </p:nvSpPr>
        <p:spPr>
          <a:xfrm>
            <a:off x="10972799" y="3067012"/>
            <a:ext cx="12582940" cy="60119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Através do dedecaedro uso o comando divide onde divido todos os vertices por 3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A divisão gerou um pontos central 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nas arestas </a:t>
            </a: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Com esses três pontos foi desenhada uma polyline triangular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formando um pequeno triangulo que marca a zona a remover.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Este procedimento foi repetido para todos os outros vértices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criando um quadrado de corte em cada um deles (ARRAY POLAR).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Aplicou-se o comando </a:t>
            </a:r>
            <a:r>
              <a:rPr lang="pt-PT" altLang="pt-PT" sz="3200" b="1" i="1" dirty="0">
                <a:solidFill>
                  <a:schemeClr val="tx1"/>
                </a:solidFill>
                <a:latin typeface="Arial" panose="020B0604020202020204" pitchFamily="34" charset="0"/>
              </a:rPr>
              <a:t>WireCut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 para realizar os cortes.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Cada vértice do dedecaedro foi então cortado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utilizando as polylines como guias para definir o plano de corte.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Ao remover as pontas dos vértices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o sólido resultante passou a ser o dedecaedro truncado.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5026E4-D726-45B4-4CC9-A71CB8525288}"/>
              </a:ext>
            </a:extLst>
          </p:cNvPr>
          <p:cNvSpPr txBox="1"/>
          <p:nvPr/>
        </p:nvSpPr>
        <p:spPr>
          <a:xfrm>
            <a:off x="11787809" y="904401"/>
            <a:ext cx="993913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5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PROCESSO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B979E8-EFF7-AF44-2095-9BEAD2629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58" y="3106769"/>
            <a:ext cx="10557774" cy="549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056996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DF4BF-D6C0-646D-6172-2C8EE217F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8550FC7C-16F7-BD12-FA8B-AC0C461CBAFB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F0666BA8-24EB-703E-350D-44A12E8D9A15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7CCFE1B0-2635-B21C-1BA9-7339B69900AD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70AC5A2-0345-319D-9E09-1DF6380A41C0}"/>
              </a:ext>
            </a:extLst>
          </p:cNvPr>
          <p:cNvSpPr txBox="1"/>
          <p:nvPr/>
        </p:nvSpPr>
        <p:spPr>
          <a:xfrm>
            <a:off x="636104" y="4016035"/>
            <a:ext cx="10495722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pt-PT" sz="6000" dirty="0"/>
              <a:t>DEDECAEDRO TRUNCADO:</a:t>
            </a:r>
          </a:p>
          <a:p>
            <a:endParaRPr lang="pt-PT" sz="6000" dirty="0"/>
          </a:p>
          <a:p>
            <a:r>
              <a:rPr lang="pt-PT" sz="6000" dirty="0"/>
              <a:t> LAYOUT:</a:t>
            </a:r>
            <a:endParaRPr kumimoji="0" lang="pt-PT" sz="6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47EF0A-6FF8-75AC-3BB6-3B4AA211F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999" y="318258"/>
            <a:ext cx="11005005" cy="1026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472859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F4046-1FF2-3CEC-27BE-57D4BBEE1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14E49C68-8D33-85AD-C6BB-15AACD4C7DD4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9779485B-9E9D-E26F-91BA-ED8BBD2DB397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9BDE0298-FA7C-8C0C-CBA0-C1A571C6B5EE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E93A243-D3A1-E0FF-E56A-C49BE9A3CEBD}"/>
              </a:ext>
            </a:extLst>
          </p:cNvPr>
          <p:cNvSpPr txBox="1"/>
          <p:nvPr/>
        </p:nvSpPr>
        <p:spPr>
          <a:xfrm>
            <a:off x="727594" y="1683587"/>
            <a:ext cx="9728371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pt-PT" sz="6000" dirty="0"/>
              <a:t>ICOSIDODECAEDRO:</a:t>
            </a:r>
            <a:endParaRPr kumimoji="0" lang="pt-PT" sz="6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8F9E3E-6EF5-A8CE-30A7-EBE621AB08D7}"/>
              </a:ext>
            </a:extLst>
          </p:cNvPr>
          <p:cNvSpPr txBox="1"/>
          <p:nvPr/>
        </p:nvSpPr>
        <p:spPr>
          <a:xfrm>
            <a:off x="11729594" y="3034307"/>
            <a:ext cx="9521687" cy="57554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742950" indent="-742950" algn="l">
              <a:buAutoNum type="arabicPeriod"/>
            </a:pPr>
            <a:r>
              <a:rPr lang="pt-PT" sz="4000" b="1" dirty="0"/>
              <a:t>O que é o ICOSIDODECAEDRO: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</a:pP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Tem </a:t>
            </a: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32 faces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todas regulares: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sz="3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20 triângulos equiláteros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sz="3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12 pentágonos regulares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sz="3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É um sólido altamente simétrico, com simetria </a:t>
            </a: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icosaédrica</a:t>
            </a:r>
            <a:endParaRPr lang="pt-PT" altLang="pt-P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l"/>
            <a:endParaRPr lang="pt-PT" sz="40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AFFB98-694A-0633-06AD-5AD9B4680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2893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PT" altLang="pt-P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480E6A-37AA-28FC-D846-1A98A84F5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94" y="2883717"/>
            <a:ext cx="10211685" cy="59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81259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CE8C3-C8E2-617F-7EC9-C6346362F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14E75398-F5D9-17C6-37B5-283C9774B01A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B5293BE6-A13C-FCF1-D7C7-CB1E525FB9A4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E55D5141-C740-BF2A-9583-138B0741461F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dirty="0"/>
                <a:t> </a:t>
              </a: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B75B0D1-D556-9155-346D-3D1223A140D5}"/>
              </a:ext>
            </a:extLst>
          </p:cNvPr>
          <p:cNvSpPr txBox="1"/>
          <p:nvPr/>
        </p:nvSpPr>
        <p:spPr>
          <a:xfrm>
            <a:off x="10972799" y="3005457"/>
            <a:ext cx="12582940" cy="6135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Através do dedecaedro uso o comando divide onde divido todos os vertices por 2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A divisão gerou um pontos central 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nas arestas </a:t>
            </a: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Com esses dois pontos foi desenhada uma polyline triangular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formando um pequeno triangulo que marca a zona a remover.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Este procedimento foi repetido para todos os outros vértices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criando um triangulo de corte em cada um deles (ARRAY POLAR).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Aplicou-se o comando </a:t>
            </a:r>
            <a:r>
              <a:rPr lang="pt-PT" altLang="pt-PT" sz="3200" b="1" i="1" dirty="0">
                <a:solidFill>
                  <a:schemeClr val="tx1"/>
                </a:solidFill>
                <a:latin typeface="Arial" panose="020B0604020202020204" pitchFamily="34" charset="0"/>
              </a:rPr>
              <a:t>WireCut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 para realizar os cortes.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Cada vértice do dedecaedro foi então cortado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utilizando as polylines como guias para definir o plano de corte.</a:t>
            </a: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PT" altLang="pt-PT" sz="3200" b="1" dirty="0">
                <a:solidFill>
                  <a:schemeClr val="tx1"/>
                </a:solidFill>
                <a:latin typeface="Arial" panose="020B0604020202020204" pitchFamily="34" charset="0"/>
              </a:rPr>
              <a:t>Ao remover as pontas dos vértices</a:t>
            </a:r>
            <a:r>
              <a:rPr lang="pt-PT" altLang="pt-PT" sz="3200" dirty="0">
                <a:solidFill>
                  <a:schemeClr val="tx1"/>
                </a:solidFill>
                <a:latin typeface="Arial" panose="020B0604020202020204" pitchFamily="34" charset="0"/>
              </a:rPr>
              <a:t>, o sólido resultante passou a ser o </a:t>
            </a:r>
            <a:r>
              <a:rPr lang="pt-PT" sz="3200" b="1" dirty="0"/>
              <a:t>ICOSIDODECAEDRO</a:t>
            </a:r>
            <a:endParaRPr lang="pt-PT" altLang="pt-PT" sz="3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E2D8AA-C494-8259-94FA-2BD9E69AF014}"/>
              </a:ext>
            </a:extLst>
          </p:cNvPr>
          <p:cNvSpPr txBox="1"/>
          <p:nvPr/>
        </p:nvSpPr>
        <p:spPr>
          <a:xfrm>
            <a:off x="11787809" y="904401"/>
            <a:ext cx="993913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PT" sz="5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PROCESSO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8D0D24-9500-DEA8-A3A8-CC2332229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715" y="3240231"/>
            <a:ext cx="7320046" cy="6874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50863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FEAD1-56CC-7DE4-E77E-B65A93D0F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BD612A3E-86C4-064B-0B9A-373851D6D40F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48315A25-55FA-5348-21E6-5322E943B587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CAC04A7B-9271-4236-59BF-D42BCB251E9E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lang="pt-PT" sz="9400" dirty="0"/>
                <a:t>MODELAÇÃO E ANÁLISE DOS SÓLIDOS ARQUIMEDIANOS</a:t>
              </a:r>
              <a:endParaRPr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8B137C8-615C-7481-4ACD-A286FA2CD89E}"/>
              </a:ext>
            </a:extLst>
          </p:cNvPr>
          <p:cNvSpPr txBox="1"/>
          <p:nvPr/>
        </p:nvSpPr>
        <p:spPr>
          <a:xfrm>
            <a:off x="636104" y="4477699"/>
            <a:ext cx="10495722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pt-PT" sz="6000" dirty="0"/>
              <a:t>ICOSIDODECAEDRO</a:t>
            </a:r>
          </a:p>
          <a:p>
            <a:r>
              <a:rPr lang="pt-PT" sz="6000" dirty="0"/>
              <a:t> LAYOUT:</a:t>
            </a:r>
            <a:endParaRPr kumimoji="0" lang="pt-PT" sz="6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88C8DB-CF5B-1DA3-6228-3041C7957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3506" y="1172395"/>
            <a:ext cx="10495722" cy="976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291296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FC523-8CE9-33EF-2A76-10AA94D01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>
            <a:extLst>
              <a:ext uri="{FF2B5EF4-FFF2-40B4-BE49-F238E27FC236}">
                <a16:creationId xmlns:a16="http://schemas.microsoft.com/office/drawing/2014/main" id="{990399EB-9D35-605D-C4B0-A0715EC627BE}"/>
              </a:ext>
            </a:extLst>
          </p:cNvPr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>
              <a:extLst>
                <a:ext uri="{FF2B5EF4-FFF2-40B4-BE49-F238E27FC236}">
                  <a16:creationId xmlns:a16="http://schemas.microsoft.com/office/drawing/2014/main" id="{4117C463-2E3B-16BD-3309-2FCA74CC6B76}"/>
                </a:ext>
              </a:extLst>
            </p:cNvPr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Aula. 1.1 - Apresentação">
              <a:extLst>
                <a:ext uri="{FF2B5EF4-FFF2-40B4-BE49-F238E27FC236}">
                  <a16:creationId xmlns:a16="http://schemas.microsoft.com/office/drawing/2014/main" id="{8831EA73-AC5D-55FB-59B4-38F210E9002C}"/>
                </a:ext>
              </a:extLst>
            </p:cNvPr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70000" lnSpcReduction="20000"/>
            </a:bodyPr>
            <a:lstStyle/>
            <a:p>
              <a:pPr lvl="8" algn="l" defTabSz="775969">
                <a:defRPr sz="9400">
                  <a:solidFill>
                    <a:srgbClr val="FFFFFF"/>
                  </a:solidFill>
                </a:defRPr>
              </a:pPr>
              <a:r>
                <a:rPr lang="pt-PT" sz="9400" dirty="0"/>
                <a:t>MODELAÇÃO E ANÁLISE DOS SÓLIDOS ARQUIMEDIANOS</a:t>
              </a:r>
              <a:endParaRPr lang="pt-PT" dirty="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9CBDC2C-4259-2AAC-A8E3-802158A816C6}"/>
              </a:ext>
            </a:extLst>
          </p:cNvPr>
          <p:cNvSpPr txBox="1"/>
          <p:nvPr/>
        </p:nvSpPr>
        <p:spPr>
          <a:xfrm>
            <a:off x="11608904" y="3032005"/>
            <a:ext cx="8527773" cy="1631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endParaRPr lang="pt-PT" altLang="pt-PT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l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pt-PT" altLang="pt-P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l"/>
            <a:endParaRPr lang="pt-PT" sz="4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A24D5E-F274-28DB-470B-6F9E39ACAA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359" y="650250"/>
            <a:ext cx="17443280" cy="1003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92680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1518</Words>
  <Application>Microsoft Office PowerPoint</Application>
  <PresentationFormat>Custom</PresentationFormat>
  <Paragraphs>219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Helvetica Neue</vt:lpstr>
      <vt:lpstr>Helvetica Neue Light</vt:lpstr>
      <vt:lpstr>Helvetica Neue Medium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Miguel Graça</dc:creator>
  <cp:lastModifiedBy>Duarte Marques Henriques</cp:lastModifiedBy>
  <cp:revision>4</cp:revision>
  <dcterms:modified xsi:type="dcterms:W3CDTF">2026-03-15T22:56:24Z</dcterms:modified>
</cp:coreProperties>
</file>